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16" r:id="rId2"/>
    <p:sldId id="517" r:id="rId3"/>
    <p:sldId id="518" r:id="rId4"/>
    <p:sldId id="519" r:id="rId5"/>
    <p:sldId id="520" r:id="rId6"/>
    <p:sldId id="521" r:id="rId7"/>
    <p:sldId id="524" r:id="rId8"/>
    <p:sldId id="525" r:id="rId9"/>
    <p:sldId id="522" r:id="rId10"/>
    <p:sldId id="523" r:id="rId11"/>
    <p:sldId id="526" r:id="rId12"/>
    <p:sldId id="527" r:id="rId13"/>
    <p:sldId id="528" r:id="rId14"/>
  </p:sldIdLst>
  <p:sldSz cx="9144000" cy="6858000" type="screen4x3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erző" initials="S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00"/>
    <a:srgbClr val="00FF00"/>
    <a:srgbClr val="00206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Világos stílus 1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Közepesen sötét stílus 4 – 4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Közepesen sötét stílus 4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4" autoAdjust="0"/>
    <p:restoredTop sz="93684" autoAdjust="0"/>
  </p:normalViewPr>
  <p:slideViewPr>
    <p:cSldViewPr>
      <p:cViewPr varScale="1">
        <p:scale>
          <a:sx n="106" d="100"/>
          <a:sy n="106" d="100"/>
        </p:scale>
        <p:origin x="34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gi\zeg\demog_prog_2013_205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gi\zeg\demog_prog_2013_205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gi\zeg\demog_prog_2013_205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ZEGre!$G$6:$G$21</c:f>
              <c:strCache>
                <c:ptCount val="16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  <c:pt idx="8">
                  <c:v>80-90</c:v>
                </c:pt>
                <c:pt idx="9">
                  <c:v>90-100</c:v>
                </c:pt>
                <c:pt idx="10">
                  <c:v>100-150</c:v>
                </c:pt>
                <c:pt idx="11">
                  <c:v>150-200</c:v>
                </c:pt>
                <c:pt idx="12">
                  <c:v>200-250</c:v>
                </c:pt>
                <c:pt idx="13">
                  <c:v>250-300</c:v>
                </c:pt>
                <c:pt idx="14">
                  <c:v>300-350</c:v>
                </c:pt>
                <c:pt idx="15">
                  <c:v>350&lt;</c:v>
                </c:pt>
              </c:strCache>
            </c:strRef>
          </c:cat>
          <c:val>
            <c:numRef>
              <c:f>ZEGre!$H$6:$H$21</c:f>
              <c:numCache>
                <c:formatCode>General</c:formatCode>
                <c:ptCount val="16"/>
                <c:pt idx="0">
                  <c:v>1645</c:v>
                </c:pt>
                <c:pt idx="1">
                  <c:v>5255</c:v>
                </c:pt>
                <c:pt idx="2">
                  <c:v>3204</c:v>
                </c:pt>
                <c:pt idx="3">
                  <c:v>1475</c:v>
                </c:pt>
                <c:pt idx="4">
                  <c:v>924</c:v>
                </c:pt>
                <c:pt idx="5">
                  <c:v>1024</c:v>
                </c:pt>
                <c:pt idx="6">
                  <c:v>280</c:v>
                </c:pt>
                <c:pt idx="7">
                  <c:v>65</c:v>
                </c:pt>
                <c:pt idx="8">
                  <c:v>65</c:v>
                </c:pt>
                <c:pt idx="9">
                  <c:v>34</c:v>
                </c:pt>
                <c:pt idx="10">
                  <c:v>230</c:v>
                </c:pt>
                <c:pt idx="11">
                  <c:v>163</c:v>
                </c:pt>
                <c:pt idx="12">
                  <c:v>87</c:v>
                </c:pt>
                <c:pt idx="13">
                  <c:v>24</c:v>
                </c:pt>
                <c:pt idx="14">
                  <c:v>37</c:v>
                </c:pt>
                <c:pt idx="15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6998912"/>
        <c:axId val="278699360"/>
      </c:barChart>
      <c:catAx>
        <c:axId val="41699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78699360"/>
        <c:crosses val="autoZero"/>
        <c:auto val="1"/>
        <c:lblAlgn val="ctr"/>
        <c:lblOffset val="100"/>
        <c:noMultiLvlLbl val="0"/>
      </c:catAx>
      <c:valAx>
        <c:axId val="27869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699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hu-HU" sz="1000"/>
              <a:t>Zalaegerszeg</a:t>
            </a:r>
            <a:r>
              <a:rPr lang="hu-HU" sz="1000" baseline="0"/>
              <a:t> és a kistérség lakosszámának változása</a:t>
            </a:r>
            <a:endParaRPr lang="hu-HU" sz="100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nepesseg!$A$67</c:f>
              <c:strCache>
                <c:ptCount val="1"/>
                <c:pt idx="0">
                  <c:v>kistérség </c:v>
                </c:pt>
              </c:strCache>
            </c:strRef>
          </c:tx>
          <c:marker>
            <c:symbol val="none"/>
          </c:marker>
          <c:cat>
            <c:numRef>
              <c:f>nepesseg!$B$69:$H$69</c:f>
              <c:numCache>
                <c:formatCode>General</c:formatCode>
                <c:ptCount val="7"/>
                <c:pt idx="0">
                  <c:v>2011</c:v>
                </c:pt>
                <c:pt idx="1">
                  <c:v>2013</c:v>
                </c:pt>
                <c:pt idx="2">
                  <c:v>2020</c:v>
                </c:pt>
                <c:pt idx="3">
                  <c:v>2027</c:v>
                </c:pt>
                <c:pt idx="4">
                  <c:v>2034</c:v>
                </c:pt>
                <c:pt idx="5">
                  <c:v>2041</c:v>
                </c:pt>
                <c:pt idx="6">
                  <c:v>2051</c:v>
                </c:pt>
              </c:numCache>
            </c:numRef>
          </c:cat>
          <c:val>
            <c:numRef>
              <c:f>nepesseg!$B$67:$H$67</c:f>
              <c:numCache>
                <c:formatCode>General</c:formatCode>
                <c:ptCount val="7"/>
                <c:pt idx="0">
                  <c:v>33918</c:v>
                </c:pt>
                <c:pt idx="1">
                  <c:v>33693</c:v>
                </c:pt>
                <c:pt idx="2">
                  <c:v>32913</c:v>
                </c:pt>
                <c:pt idx="3">
                  <c:v>31943</c:v>
                </c:pt>
                <c:pt idx="4">
                  <c:v>31019</c:v>
                </c:pt>
                <c:pt idx="5">
                  <c:v>29932</c:v>
                </c:pt>
                <c:pt idx="6">
                  <c:v>29335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nepesseg!$A$68</c:f>
              <c:strCache>
                <c:ptCount val="1"/>
                <c:pt idx="0">
                  <c:v>Zalaegerszeg</c:v>
                </c:pt>
              </c:strCache>
            </c:strRef>
          </c:tx>
          <c:marker>
            <c:symbol val="none"/>
          </c:marker>
          <c:cat>
            <c:numRef>
              <c:f>nepesseg!$B$69:$H$69</c:f>
              <c:numCache>
                <c:formatCode>General</c:formatCode>
                <c:ptCount val="7"/>
                <c:pt idx="0">
                  <c:v>2011</c:v>
                </c:pt>
                <c:pt idx="1">
                  <c:v>2013</c:v>
                </c:pt>
                <c:pt idx="2">
                  <c:v>2020</c:v>
                </c:pt>
                <c:pt idx="3">
                  <c:v>2027</c:v>
                </c:pt>
                <c:pt idx="4">
                  <c:v>2034</c:v>
                </c:pt>
                <c:pt idx="5">
                  <c:v>2041</c:v>
                </c:pt>
                <c:pt idx="6">
                  <c:v>2051</c:v>
                </c:pt>
              </c:numCache>
            </c:numRef>
          </c:cat>
          <c:val>
            <c:numRef>
              <c:f>nepesseg!$B$68:$H$68</c:f>
              <c:numCache>
                <c:formatCode>General</c:formatCode>
                <c:ptCount val="7"/>
                <c:pt idx="0">
                  <c:v>59499</c:v>
                </c:pt>
                <c:pt idx="1">
                  <c:v>59349</c:v>
                </c:pt>
                <c:pt idx="2">
                  <c:v>58239</c:v>
                </c:pt>
                <c:pt idx="3">
                  <c:v>56229</c:v>
                </c:pt>
                <c:pt idx="4">
                  <c:v>53214</c:v>
                </c:pt>
                <c:pt idx="5">
                  <c:v>50367</c:v>
                </c:pt>
                <c:pt idx="6">
                  <c:v>47675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001552"/>
        <c:axId val="278881424"/>
      </c:lineChart>
      <c:catAx>
        <c:axId val="31000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8881424"/>
        <c:crosses val="autoZero"/>
        <c:auto val="1"/>
        <c:lblAlgn val="ctr"/>
        <c:lblOffset val="100"/>
        <c:noMultiLvlLbl val="0"/>
      </c:catAx>
      <c:valAx>
        <c:axId val="27888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0001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hu-HU" sz="1000"/>
              <a:t>A</a:t>
            </a:r>
            <a:r>
              <a:rPr lang="hu-HU" sz="1000" baseline="0"/>
              <a:t> Zalaegerszegi kistérség népességének korcsoportok közötti megoszlása</a:t>
            </a:r>
            <a:endParaRPr lang="hu-HU" sz="1000"/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0-14</c:v>
          </c:tx>
          <c:invertIfNegative val="0"/>
          <c:cat>
            <c:numRef>
              <c:f>korcsop_megoszl!$K$70:$K$76</c:f>
              <c:numCache>
                <c:formatCode>General</c:formatCode>
                <c:ptCount val="7"/>
                <c:pt idx="0">
                  <c:v>2011</c:v>
                </c:pt>
                <c:pt idx="1">
                  <c:v>2013</c:v>
                </c:pt>
                <c:pt idx="2">
                  <c:v>2020</c:v>
                </c:pt>
                <c:pt idx="3">
                  <c:v>2027</c:v>
                </c:pt>
                <c:pt idx="4">
                  <c:v>2034</c:v>
                </c:pt>
                <c:pt idx="5">
                  <c:v>2041</c:v>
                </c:pt>
                <c:pt idx="6">
                  <c:v>2051</c:v>
                </c:pt>
              </c:numCache>
            </c:numRef>
          </c:cat>
          <c:val>
            <c:numRef>
              <c:f>(korcsop_megoszl!$B$67;korcsop_megoszl!$F$67;korcsop_megoszl!$J$67;korcsop_megoszl!$N$67;korcsop_megoszl!$R$67;korcsop_megoszl!$V$67;korcsop_megoszl!$Z$67)</c:f>
              <c:numCache>
                <c:formatCode>General</c:formatCode>
                <c:ptCount val="7"/>
                <c:pt idx="0">
                  <c:v>4808</c:v>
                </c:pt>
                <c:pt idx="1">
                  <c:v>4756</c:v>
                </c:pt>
                <c:pt idx="2">
                  <c:v>4634</c:v>
                </c:pt>
                <c:pt idx="3">
                  <c:v>4499</c:v>
                </c:pt>
                <c:pt idx="4">
                  <c:v>4193</c:v>
                </c:pt>
                <c:pt idx="5">
                  <c:v>3987</c:v>
                </c:pt>
                <c:pt idx="6">
                  <c:v>3726</c:v>
                </c:pt>
              </c:numCache>
            </c:numRef>
          </c:val>
        </c:ser>
        <c:ser>
          <c:idx val="1"/>
          <c:order val="1"/>
          <c:tx>
            <c:v>15-25</c:v>
          </c:tx>
          <c:invertIfNegative val="0"/>
          <c:cat>
            <c:numRef>
              <c:f>korcsop_megoszl!$K$70:$K$76</c:f>
              <c:numCache>
                <c:formatCode>General</c:formatCode>
                <c:ptCount val="7"/>
                <c:pt idx="0">
                  <c:v>2011</c:v>
                </c:pt>
                <c:pt idx="1">
                  <c:v>2013</c:v>
                </c:pt>
                <c:pt idx="2">
                  <c:v>2020</c:v>
                </c:pt>
                <c:pt idx="3">
                  <c:v>2027</c:v>
                </c:pt>
                <c:pt idx="4">
                  <c:v>2034</c:v>
                </c:pt>
                <c:pt idx="5">
                  <c:v>2041</c:v>
                </c:pt>
                <c:pt idx="6">
                  <c:v>2051</c:v>
                </c:pt>
              </c:numCache>
            </c:numRef>
          </c:cat>
          <c:val>
            <c:numRef>
              <c:f>(korcsop_megoszl!$C$67;korcsop_megoszl!$G$67;korcsop_megoszl!$K$67;korcsop_megoszl!$O$67;korcsop_megoszl!$S$67;korcsop_megoszl!$W$67;korcsop_megoszl!$AA$67)</c:f>
              <c:numCache>
                <c:formatCode>General</c:formatCode>
                <c:ptCount val="7"/>
                <c:pt idx="0">
                  <c:v>3912</c:v>
                </c:pt>
                <c:pt idx="1">
                  <c:v>3885</c:v>
                </c:pt>
                <c:pt idx="2">
                  <c:v>3515</c:v>
                </c:pt>
                <c:pt idx="3">
                  <c:v>3287</c:v>
                </c:pt>
                <c:pt idx="4">
                  <c:v>3298</c:v>
                </c:pt>
                <c:pt idx="5">
                  <c:v>3157</c:v>
                </c:pt>
                <c:pt idx="6">
                  <c:v>2986</c:v>
                </c:pt>
              </c:numCache>
            </c:numRef>
          </c:val>
        </c:ser>
        <c:ser>
          <c:idx val="2"/>
          <c:order val="2"/>
          <c:tx>
            <c:v>26-59</c:v>
          </c:tx>
          <c:invertIfNegative val="0"/>
          <c:cat>
            <c:numRef>
              <c:f>korcsop_megoszl!$K$70:$K$76</c:f>
              <c:numCache>
                <c:formatCode>General</c:formatCode>
                <c:ptCount val="7"/>
                <c:pt idx="0">
                  <c:v>2011</c:v>
                </c:pt>
                <c:pt idx="1">
                  <c:v>2013</c:v>
                </c:pt>
                <c:pt idx="2">
                  <c:v>2020</c:v>
                </c:pt>
                <c:pt idx="3">
                  <c:v>2027</c:v>
                </c:pt>
                <c:pt idx="4">
                  <c:v>2034</c:v>
                </c:pt>
                <c:pt idx="5">
                  <c:v>2041</c:v>
                </c:pt>
                <c:pt idx="6">
                  <c:v>2051</c:v>
                </c:pt>
              </c:numCache>
            </c:numRef>
          </c:cat>
          <c:val>
            <c:numRef>
              <c:f>(korcsop_megoszl!$D$67;korcsop_megoszl!$H$67;korcsop_megoszl!$L$67;korcsop_megoszl!$P$67;korcsop_megoszl!$T$67;korcsop_megoszl!$X$67;korcsop_megoszl!$AB$67)</c:f>
              <c:numCache>
                <c:formatCode>General</c:formatCode>
                <c:ptCount val="7"/>
                <c:pt idx="0">
                  <c:v>17495</c:v>
                </c:pt>
                <c:pt idx="1">
                  <c:v>17404</c:v>
                </c:pt>
                <c:pt idx="2">
                  <c:v>16940</c:v>
                </c:pt>
                <c:pt idx="3">
                  <c:v>16437</c:v>
                </c:pt>
                <c:pt idx="4">
                  <c:v>15617</c:v>
                </c:pt>
                <c:pt idx="5">
                  <c:v>14808</c:v>
                </c:pt>
                <c:pt idx="6">
                  <c:v>13872</c:v>
                </c:pt>
              </c:numCache>
            </c:numRef>
          </c:val>
        </c:ser>
        <c:ser>
          <c:idx val="3"/>
          <c:order val="3"/>
          <c:tx>
            <c:v>60+</c:v>
          </c:tx>
          <c:invertIfNegative val="0"/>
          <c:cat>
            <c:numRef>
              <c:f>korcsop_megoszl!$K$70:$K$76</c:f>
              <c:numCache>
                <c:formatCode>General</c:formatCode>
                <c:ptCount val="7"/>
                <c:pt idx="0">
                  <c:v>2011</c:v>
                </c:pt>
                <c:pt idx="1">
                  <c:v>2013</c:v>
                </c:pt>
                <c:pt idx="2">
                  <c:v>2020</c:v>
                </c:pt>
                <c:pt idx="3">
                  <c:v>2027</c:v>
                </c:pt>
                <c:pt idx="4">
                  <c:v>2034</c:v>
                </c:pt>
                <c:pt idx="5">
                  <c:v>2041</c:v>
                </c:pt>
                <c:pt idx="6">
                  <c:v>2051</c:v>
                </c:pt>
              </c:numCache>
            </c:numRef>
          </c:cat>
          <c:val>
            <c:numRef>
              <c:f>(korcsop_megoszl!$E$67;korcsop_megoszl!$I$67;korcsop_megoszl!$M$67;korcsop_megoszl!$Q$67;korcsop_megoszl!$U$67;korcsop_megoszl!$Y$67;korcsop_megoszl!$AC$67)</c:f>
              <c:numCache>
                <c:formatCode>General</c:formatCode>
                <c:ptCount val="7"/>
                <c:pt idx="0">
                  <c:v>7703</c:v>
                </c:pt>
                <c:pt idx="1">
                  <c:v>7753</c:v>
                </c:pt>
                <c:pt idx="2">
                  <c:v>8309</c:v>
                </c:pt>
                <c:pt idx="3">
                  <c:v>8687</c:v>
                </c:pt>
                <c:pt idx="4">
                  <c:v>9193</c:v>
                </c:pt>
                <c:pt idx="5">
                  <c:v>9661</c:v>
                </c:pt>
                <c:pt idx="6">
                  <c:v>10533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8594016"/>
        <c:axId val="418594576"/>
      </c:barChart>
      <c:catAx>
        <c:axId val="41859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8594576"/>
        <c:crosses val="autoZero"/>
        <c:auto val="1"/>
        <c:lblAlgn val="ctr"/>
        <c:lblOffset val="100"/>
        <c:noMultiLvlLbl val="0"/>
      </c:catAx>
      <c:valAx>
        <c:axId val="4185945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18594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ln w="28575">
      <a:solidFill>
        <a:schemeClr val="accent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hu-HU" sz="1000" b="1" i="0" u="none" strike="noStrike" baseline="0">
                <a:effectLst/>
              </a:rPr>
              <a:t>Zalaegerszeg népességének korcsoportok közötti megoszlása</a:t>
            </a:r>
            <a:endParaRPr lang="hu-HU" sz="1000"/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0-14</c:v>
          </c:tx>
          <c:invertIfNegative val="0"/>
          <c:cat>
            <c:numRef>
              <c:f>korcsop_megoszl!$K$70:$K$76</c:f>
              <c:numCache>
                <c:formatCode>General</c:formatCode>
                <c:ptCount val="7"/>
                <c:pt idx="0">
                  <c:v>2011</c:v>
                </c:pt>
                <c:pt idx="1">
                  <c:v>2013</c:v>
                </c:pt>
                <c:pt idx="2">
                  <c:v>2020</c:v>
                </c:pt>
                <c:pt idx="3">
                  <c:v>2027</c:v>
                </c:pt>
                <c:pt idx="4">
                  <c:v>2034</c:v>
                </c:pt>
                <c:pt idx="5">
                  <c:v>2041</c:v>
                </c:pt>
                <c:pt idx="6">
                  <c:v>2051</c:v>
                </c:pt>
              </c:numCache>
            </c:numRef>
          </c:cat>
          <c:val>
            <c:numRef>
              <c:f>(korcsop_megoszl!$B$68;korcsop_megoszl!$F$68;korcsop_megoszl!$J$68;korcsop_megoszl!$N$68;korcsop_megoszl!$R$68;korcsop_megoszl!$V$68;korcsop_megoszl!$Z$68)</c:f>
              <c:numCache>
                <c:formatCode>General</c:formatCode>
                <c:ptCount val="7"/>
                <c:pt idx="0">
                  <c:v>7512</c:v>
                </c:pt>
                <c:pt idx="1">
                  <c:v>7487</c:v>
                </c:pt>
                <c:pt idx="2">
                  <c:v>7512</c:v>
                </c:pt>
                <c:pt idx="3">
                  <c:v>7206</c:v>
                </c:pt>
                <c:pt idx="4">
                  <c:v>6732</c:v>
                </c:pt>
                <c:pt idx="5">
                  <c:v>6368</c:v>
                </c:pt>
                <c:pt idx="6">
                  <c:v>5905</c:v>
                </c:pt>
              </c:numCache>
            </c:numRef>
          </c:val>
        </c:ser>
        <c:ser>
          <c:idx val="1"/>
          <c:order val="1"/>
          <c:tx>
            <c:v>15-25</c:v>
          </c:tx>
          <c:invertIfNegative val="0"/>
          <c:cat>
            <c:numRef>
              <c:f>korcsop_megoszl!$K$70:$K$76</c:f>
              <c:numCache>
                <c:formatCode>General</c:formatCode>
                <c:ptCount val="7"/>
                <c:pt idx="0">
                  <c:v>2011</c:v>
                </c:pt>
                <c:pt idx="1">
                  <c:v>2013</c:v>
                </c:pt>
                <c:pt idx="2">
                  <c:v>2020</c:v>
                </c:pt>
                <c:pt idx="3">
                  <c:v>2027</c:v>
                </c:pt>
                <c:pt idx="4">
                  <c:v>2034</c:v>
                </c:pt>
                <c:pt idx="5">
                  <c:v>2041</c:v>
                </c:pt>
                <c:pt idx="6">
                  <c:v>2051</c:v>
                </c:pt>
              </c:numCache>
            </c:numRef>
          </c:cat>
          <c:val>
            <c:numRef>
              <c:f>(korcsop_megoszl!$C$68;korcsop_megoszl!$G$68;korcsop_megoszl!$K$68;korcsop_megoszl!$O$68;korcsop_megoszl!$S$68;korcsop_megoszl!$W$68;korcsop_megoszl!$AA$68)</c:f>
              <c:numCache>
                <c:formatCode>General</c:formatCode>
                <c:ptCount val="7"/>
                <c:pt idx="0">
                  <c:v>6530</c:v>
                </c:pt>
                <c:pt idx="1">
                  <c:v>6383</c:v>
                </c:pt>
                <c:pt idx="2">
                  <c:v>5720</c:v>
                </c:pt>
                <c:pt idx="3">
                  <c:v>5671</c:v>
                </c:pt>
                <c:pt idx="4">
                  <c:v>5615</c:v>
                </c:pt>
                <c:pt idx="5">
                  <c:v>5386</c:v>
                </c:pt>
                <c:pt idx="6">
                  <c:v>5085</c:v>
                </c:pt>
              </c:numCache>
            </c:numRef>
          </c:val>
        </c:ser>
        <c:ser>
          <c:idx val="2"/>
          <c:order val="2"/>
          <c:tx>
            <c:v>26-59</c:v>
          </c:tx>
          <c:invertIfNegative val="0"/>
          <c:cat>
            <c:numRef>
              <c:f>korcsop_megoszl!$K$70:$K$76</c:f>
              <c:numCache>
                <c:formatCode>General</c:formatCode>
                <c:ptCount val="7"/>
                <c:pt idx="0">
                  <c:v>2011</c:v>
                </c:pt>
                <c:pt idx="1">
                  <c:v>2013</c:v>
                </c:pt>
                <c:pt idx="2">
                  <c:v>2020</c:v>
                </c:pt>
                <c:pt idx="3">
                  <c:v>2027</c:v>
                </c:pt>
                <c:pt idx="4">
                  <c:v>2034</c:v>
                </c:pt>
                <c:pt idx="5">
                  <c:v>2041</c:v>
                </c:pt>
                <c:pt idx="6">
                  <c:v>2051</c:v>
                </c:pt>
              </c:numCache>
            </c:numRef>
          </c:cat>
          <c:val>
            <c:numRef>
              <c:f>(korcsop_megoszl!$D$68;korcsop_megoszl!$H$68;korcsop_megoszl!$L$68;korcsop_megoszl!$P$68;korcsop_megoszl!$T$68;korcsop_megoszl!$X$68;korcsop_megoszl!$AB$68)</c:f>
              <c:numCache>
                <c:formatCode>General</c:formatCode>
                <c:ptCount val="7"/>
                <c:pt idx="0">
                  <c:v>30963</c:v>
                </c:pt>
                <c:pt idx="1">
                  <c:v>30993</c:v>
                </c:pt>
                <c:pt idx="2">
                  <c:v>30315</c:v>
                </c:pt>
                <c:pt idx="3">
                  <c:v>29545</c:v>
                </c:pt>
                <c:pt idx="4">
                  <c:v>28237</c:v>
                </c:pt>
                <c:pt idx="5">
                  <c:v>26576</c:v>
                </c:pt>
                <c:pt idx="6">
                  <c:v>24521</c:v>
                </c:pt>
              </c:numCache>
            </c:numRef>
          </c:val>
        </c:ser>
        <c:ser>
          <c:idx val="3"/>
          <c:order val="3"/>
          <c:tx>
            <c:v>60+</c:v>
          </c:tx>
          <c:invertIfNegative val="0"/>
          <c:val>
            <c:numRef>
              <c:f>(korcsop_megoszl!$E$68;korcsop_megoszl!$I$68;korcsop_megoszl!$M$68;korcsop_megoszl!$Q$68;korcsop_megoszl!$U$68;korcsop_megoszl!$Y$68;korcsop_megoszl!$AC$68)</c:f>
              <c:numCache>
                <c:formatCode>General</c:formatCode>
                <c:ptCount val="7"/>
                <c:pt idx="0">
                  <c:v>14494</c:v>
                </c:pt>
                <c:pt idx="1">
                  <c:v>14682</c:v>
                </c:pt>
                <c:pt idx="2">
                  <c:v>15414</c:v>
                </c:pt>
                <c:pt idx="3">
                  <c:v>15563</c:v>
                </c:pt>
                <c:pt idx="4">
                  <c:v>16036</c:v>
                </c:pt>
                <c:pt idx="5">
                  <c:v>17131</c:v>
                </c:pt>
                <c:pt idx="6">
                  <c:v>19113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5433728"/>
        <c:axId val="495431488"/>
      </c:barChart>
      <c:catAx>
        <c:axId val="49543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5431488"/>
        <c:crosses val="autoZero"/>
        <c:auto val="1"/>
        <c:lblAlgn val="ctr"/>
        <c:lblOffset val="100"/>
        <c:noMultiLvlLbl val="0"/>
      </c:catAx>
      <c:valAx>
        <c:axId val="4954314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95433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ln w="28575">
      <a:solidFill>
        <a:schemeClr val="accent2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50" y="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1991A-A66C-4681-AEDD-85590B7F87A0}" type="datetimeFigureOut">
              <a:rPr lang="hu-HU" smtClean="0"/>
              <a:pPr/>
              <a:t>2014.03.19.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7" y="9430093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50" y="9430093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E2180-BF76-4D83-9C3F-FCF015415DF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25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50" y="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C9521-FE20-4080-A5A2-199451B712D5}" type="datetimeFigureOut">
              <a:rPr lang="hu-HU" smtClean="0"/>
              <a:pPr/>
              <a:t>2014.03.19.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7" y="9430093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50" y="9430093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9C337-390D-48C4-AA1E-7D2D142080A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76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C337-390D-48C4-AA1E-7D2D142080A3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882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6E9-1BEC-44FD-8998-45F6B61A3A7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24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b="1" dirty="0" smtClean="0">
                <a:solidFill>
                  <a:prstClr val="black">
                    <a:tint val="75000"/>
                  </a:prstClr>
                </a:solidFill>
              </a:rPr>
              <a:t>Zalaegerszeg MJV</a:t>
            </a:r>
            <a:br>
              <a:rPr lang="hu-HU" b="1" dirty="0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hu-HU" b="1" dirty="0" smtClean="0">
                <a:solidFill>
                  <a:prstClr val="black">
                    <a:tint val="75000"/>
                  </a:prstClr>
                </a:solidFill>
              </a:rPr>
              <a:t>Előzetes Közlekedési Koncepció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2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562074"/>
          </a:xfrm>
          <a:ln>
            <a:noFill/>
          </a:ln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>
            <a:lvl1pPr marL="539750" indent="-539750">
              <a:buFont typeface="Wingdings" pitchFamily="2" charset="2"/>
              <a:buChar char="q"/>
              <a:defRPr/>
            </a:lvl1pPr>
            <a:lvl2pPr marL="742950" indent="-28575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6E9-1BEC-44FD-8998-45F6B61A3A79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Egyenes összekötő 8"/>
          <p:cNvCxnSpPr/>
          <p:nvPr userDrawn="1"/>
        </p:nvCxnSpPr>
        <p:spPr>
          <a:xfrm>
            <a:off x="1187624" y="836712"/>
            <a:ext cx="756084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 userDrawn="1"/>
        </p:nvCxnSpPr>
        <p:spPr>
          <a:xfrm>
            <a:off x="1187624" y="260649"/>
            <a:ext cx="0" cy="5760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églalap 7"/>
          <p:cNvSpPr/>
          <p:nvPr userDrawn="1"/>
        </p:nvSpPr>
        <p:spPr>
          <a:xfrm>
            <a:off x="193938" y="262389"/>
            <a:ext cx="9156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EKK</a:t>
            </a:r>
            <a:endParaRPr lang="hu-H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24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b="1" dirty="0" smtClean="0">
                <a:solidFill>
                  <a:prstClr val="black">
                    <a:tint val="75000"/>
                  </a:prstClr>
                </a:solidFill>
              </a:rPr>
              <a:t>Zalaegerszeg MJV</a:t>
            </a:r>
            <a:br>
              <a:rPr lang="hu-HU" b="1" dirty="0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hu-HU" b="1" dirty="0" smtClean="0">
                <a:solidFill>
                  <a:prstClr val="black">
                    <a:tint val="75000"/>
                  </a:prstClr>
                </a:solidFill>
              </a:rPr>
              <a:t>Előzetes Közlekedési Koncepció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92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77280" y="274638"/>
            <a:ext cx="7499176" cy="562074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q"/>
              <a:defRPr sz="2800"/>
            </a:lvl1pPr>
            <a:lvl2pPr marL="742950" indent="-285750">
              <a:buFont typeface="Wingdings" pitchFamily="2" charset="2"/>
              <a:buChar char="§"/>
              <a:defRPr sz="2400"/>
            </a:lvl2pPr>
            <a:lvl3pPr marL="1143000" indent="-228600"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q"/>
              <a:defRPr sz="2800"/>
            </a:lvl1pPr>
            <a:lvl2pPr marL="742950" indent="-285750">
              <a:buFont typeface="Wingdings" pitchFamily="2" charset="2"/>
              <a:buChar char="§"/>
              <a:defRPr sz="2400"/>
            </a:lvl2pPr>
            <a:lvl3pPr marL="1143000" indent="-228600"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6E9-1BEC-44FD-8998-45F6B61A3A79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Egyenes összekötő 8"/>
          <p:cNvCxnSpPr/>
          <p:nvPr userDrawn="1"/>
        </p:nvCxnSpPr>
        <p:spPr>
          <a:xfrm>
            <a:off x="1177280" y="836712"/>
            <a:ext cx="748785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 userDrawn="1"/>
        </p:nvCxnSpPr>
        <p:spPr>
          <a:xfrm>
            <a:off x="1177280" y="260649"/>
            <a:ext cx="0" cy="5760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 userDrawn="1"/>
        </p:nvSpPr>
        <p:spPr>
          <a:xfrm>
            <a:off x="193938" y="262389"/>
            <a:ext cx="9156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EKK</a:t>
            </a:r>
            <a:endParaRPr lang="hu-H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24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b="1" dirty="0" smtClean="0">
                <a:solidFill>
                  <a:prstClr val="black">
                    <a:tint val="75000"/>
                  </a:prstClr>
                </a:solidFill>
              </a:rPr>
              <a:t>Zalaegerszeg MJV</a:t>
            </a:r>
            <a:br>
              <a:rPr lang="hu-HU" b="1" dirty="0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hu-HU" b="1" dirty="0" smtClean="0">
                <a:solidFill>
                  <a:prstClr val="black">
                    <a:tint val="75000"/>
                  </a:prstClr>
                </a:solidFill>
              </a:rPr>
              <a:t>Előzetes Közlekedési Koncepció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1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77280" y="274638"/>
            <a:ext cx="7571184" cy="562074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Font typeface="Wingdings" pitchFamily="2" charset="2"/>
              <a:buChar char="q"/>
              <a:defRPr sz="2400"/>
            </a:lvl1pPr>
            <a:lvl2pPr marL="742950" indent="-285750">
              <a:buFont typeface="Wingdings" pitchFamily="2" charset="2"/>
              <a:buChar char="§"/>
              <a:defRPr sz="2000"/>
            </a:lvl2pPr>
            <a:lvl3pPr marL="1143000" indent="-228600"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buFont typeface="Wingdings" pitchFamily="2" charset="2"/>
              <a:buChar char="q"/>
              <a:defRPr sz="2400"/>
            </a:lvl1pPr>
            <a:lvl2pPr marL="742950" indent="-285750">
              <a:buFont typeface="Wingdings" pitchFamily="2" charset="2"/>
              <a:buChar char="§"/>
              <a:defRPr sz="2000"/>
            </a:lvl2pPr>
            <a:lvl3pPr marL="1143000" indent="-228600"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 smtClean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6E9-1BEC-44FD-8998-45F6B61A3A79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1177280" y="836712"/>
            <a:ext cx="755975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1177280" y="260649"/>
            <a:ext cx="0" cy="5760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églalap 13"/>
          <p:cNvSpPr/>
          <p:nvPr userDrawn="1"/>
        </p:nvSpPr>
        <p:spPr>
          <a:xfrm>
            <a:off x="193938" y="262389"/>
            <a:ext cx="9156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EKK</a:t>
            </a:r>
            <a:endParaRPr lang="hu-H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3"/>
          </p:nvPr>
        </p:nvSpPr>
        <p:spPr>
          <a:xfrm>
            <a:off x="2987824" y="6356350"/>
            <a:ext cx="324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b="1" dirty="0" smtClean="0">
                <a:solidFill>
                  <a:prstClr val="black">
                    <a:tint val="75000"/>
                  </a:prstClr>
                </a:solidFill>
              </a:rPr>
              <a:t>Zalaegerszeg MJV</a:t>
            </a:r>
            <a:br>
              <a:rPr lang="hu-HU" b="1" dirty="0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hu-HU" b="1" dirty="0" smtClean="0">
                <a:solidFill>
                  <a:prstClr val="black">
                    <a:tint val="75000"/>
                  </a:prstClr>
                </a:solidFill>
              </a:rPr>
              <a:t>Előzetes Közlekedési Koncepció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98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6E9-1BEC-44FD-8998-45F6B61A3A7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24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b="1" dirty="0" smtClean="0">
                <a:solidFill>
                  <a:prstClr val="black">
                    <a:tint val="75000"/>
                  </a:prstClr>
                </a:solidFill>
              </a:rPr>
              <a:t>Zalaegerszeg MJV</a:t>
            </a:r>
            <a:br>
              <a:rPr lang="hu-HU" b="1" dirty="0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hu-HU" b="1" dirty="0" smtClean="0">
                <a:solidFill>
                  <a:prstClr val="black">
                    <a:tint val="75000"/>
                  </a:prstClr>
                </a:solidFill>
              </a:rPr>
              <a:t>Előzetes Közlekedési Koncepció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1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6E9-1BEC-44FD-8998-45F6B61A3A7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24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b="1" dirty="0" smtClean="0">
                <a:solidFill>
                  <a:prstClr val="black">
                    <a:tint val="75000"/>
                  </a:prstClr>
                </a:solidFill>
              </a:rPr>
              <a:t>Zalaegerszeg MJV</a:t>
            </a:r>
            <a:br>
              <a:rPr lang="hu-HU" b="1" dirty="0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hu-HU" b="1" dirty="0" smtClean="0">
                <a:solidFill>
                  <a:prstClr val="black">
                    <a:tint val="75000"/>
                  </a:prstClr>
                </a:solidFill>
              </a:rPr>
              <a:t>Előzetes Közlekedési Koncepció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24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b="1" dirty="0" smtClean="0">
                <a:solidFill>
                  <a:prstClr val="black">
                    <a:tint val="75000"/>
                  </a:prstClr>
                </a:solidFill>
              </a:rPr>
              <a:t>Zalaegerszeg MJV</a:t>
            </a:r>
            <a:br>
              <a:rPr lang="hu-HU" b="1" dirty="0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hu-HU" b="1" dirty="0" smtClean="0">
                <a:solidFill>
                  <a:prstClr val="black">
                    <a:tint val="75000"/>
                  </a:prstClr>
                </a:solidFill>
              </a:rPr>
              <a:t>Előzetes Közlekedési Koncepció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0C6E9-1BEC-44FD-8998-45F6B61A3A7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17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107554"/>
          </a:xfrm>
        </p:spPr>
        <p:txBody>
          <a:bodyPr>
            <a:noAutofit/>
          </a:bodyPr>
          <a:lstStyle/>
          <a:p>
            <a:r>
              <a:rPr lang="hu-HU" sz="2400" b="1" dirty="0"/>
              <a:t>ZALAEGERSZEG MEGYEI JOGÚ VÁROS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b="1" dirty="0"/>
              <a:t> 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b="1" dirty="0"/>
              <a:t>E</a:t>
            </a:r>
            <a:r>
              <a:rPr lang="hu-HU" sz="2400" dirty="0"/>
              <a:t>LŐZETES</a:t>
            </a:r>
            <a:r>
              <a:rPr lang="hu-HU" sz="2400" b="1" dirty="0"/>
              <a:t> K</a:t>
            </a:r>
            <a:r>
              <a:rPr lang="hu-HU" sz="2400" dirty="0"/>
              <a:t>ÖZLEKEDÉSI</a:t>
            </a:r>
            <a:r>
              <a:rPr lang="hu-HU" sz="2400" b="1" dirty="0"/>
              <a:t> K</a:t>
            </a:r>
            <a:r>
              <a:rPr lang="hu-HU" sz="2400" dirty="0"/>
              <a:t>ONCEPCIÓJA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6208538"/>
            <a:ext cx="6400800" cy="360040"/>
          </a:xfrm>
        </p:spPr>
        <p:txBody>
          <a:bodyPr>
            <a:noAutofit/>
          </a:bodyPr>
          <a:lstStyle/>
          <a:p>
            <a:r>
              <a:rPr lang="hu-HU" sz="1600" dirty="0" smtClean="0"/>
              <a:t>Zalaegerszeg, 2014. március 20.</a:t>
            </a:r>
            <a:endParaRPr lang="hu-HU" sz="1600" dirty="0"/>
          </a:p>
        </p:txBody>
      </p:sp>
      <p:cxnSp>
        <p:nvCxnSpPr>
          <p:cNvPr id="11" name="Szögletes összekötő 10"/>
          <p:cNvCxnSpPr/>
          <p:nvPr/>
        </p:nvCxnSpPr>
        <p:spPr>
          <a:xfrm>
            <a:off x="755576" y="1484784"/>
            <a:ext cx="7848872" cy="914400"/>
          </a:xfrm>
          <a:prstGeom prst="bentConnector3">
            <a:avLst>
              <a:gd name="adj1" fmla="val -52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1371600" y="4211930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>
                    <a:lumMod val="50000"/>
                  </a:schemeClr>
                </a:solidFill>
              </a:rPr>
              <a:t>„ZALAEGERSZEG 2020 - INTEGRÁLT TELEPÜLÉSFEJLESZTÉSI STRATÉGIA MEGALKOTÁSA” projekt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NYDOP-3.1.1/F-13-2013-0001</a:t>
            </a:r>
          </a:p>
          <a:p>
            <a:pPr algn="ctr"/>
            <a:r>
              <a:rPr lang="hu-HU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hu-HU" b="1" dirty="0">
                <a:solidFill>
                  <a:schemeClr val="bg1">
                    <a:lumMod val="50000"/>
                  </a:schemeClr>
                </a:solidFill>
              </a:rPr>
              <a:t>Városszerkezet, közlekedés, kultúra, turizmus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hu-HU" b="1" dirty="0" smtClean="0">
                <a:solidFill>
                  <a:schemeClr val="bg1">
                    <a:lumMod val="50000"/>
                  </a:schemeClr>
                </a:solidFill>
              </a:rPr>
              <a:t>műhelybeszélgetés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883049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Problémák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33681"/>
              </p:ext>
            </p:extLst>
          </p:nvPr>
        </p:nvGraphicFramePr>
        <p:xfrm>
          <a:off x="468591" y="1340768"/>
          <a:ext cx="8229600" cy="184358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678648"/>
                <a:gridCol w="40385"/>
                <a:gridCol w="73388"/>
                <a:gridCol w="782441"/>
                <a:gridCol w="113773"/>
                <a:gridCol w="1133741"/>
                <a:gridCol w="113773"/>
                <a:gridCol w="113773"/>
                <a:gridCol w="966075"/>
                <a:gridCol w="113773"/>
                <a:gridCol w="974059"/>
                <a:gridCol w="113773"/>
                <a:gridCol w="113773"/>
                <a:gridCol w="880246"/>
                <a:gridCol w="113773"/>
                <a:gridCol w="856294"/>
                <a:gridCol w="113773"/>
                <a:gridCol w="934139"/>
              </a:tblGrid>
              <a:tr h="274987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A távolsági és regionális elérhetőség nem megfelelő, miközben a </a:t>
                      </a:r>
                      <a:r>
                        <a:rPr lang="hu-HU" sz="1200" u="none" strike="noStrike" dirty="0" smtClean="0">
                          <a:effectLst/>
                        </a:rPr>
                        <a:t>környezetileg </a:t>
                      </a:r>
                      <a:r>
                        <a:rPr lang="hu-HU" sz="1200" u="none" strike="noStrike" dirty="0">
                          <a:effectLst/>
                        </a:rPr>
                        <a:t>nem fenntartható módok erősödése és a rendszer üzemeltetési költségének emelkedése tapasztalható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26086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656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Közlekedési hálózatszerkezet nem megfelelő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A közlekedési módok közötti munkamegosztás kedvezőtlen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A közlekedési rendszer üzemeltetése nem hatékony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26086">
                <a:tc gridSpan="2"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257">
                <a:tc gridSpan="2"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Nagytérségi elérhetőség nem megfelelő</a:t>
                      </a:r>
                      <a:endParaRPr lang="hu-HU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6004" marR="6004" marT="600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Regionális elérhetőség nem megfelelő</a:t>
                      </a:r>
                      <a:endParaRPr lang="hu-HU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Városi közlekedési térfelhasználás egyenetlen</a:t>
                      </a:r>
                      <a:endParaRPr lang="hu-HU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u-HU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Nem motorizált módok háttérbe szorulása</a:t>
                      </a:r>
                      <a:endParaRPr lang="hu-HU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Az egyéni motorizált módok előtérbe kerülnek</a:t>
                      </a:r>
                      <a:endParaRPr lang="hu-HU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u-HU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Használók informálása hiányzik</a:t>
                      </a:r>
                      <a:endParaRPr lang="hu-HU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Üzemeltetési és externális költségek magasak</a:t>
                      </a:r>
                      <a:endParaRPr lang="hu-HU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 dirty="0">
                          <a:effectLst/>
                        </a:rPr>
                        <a:t>Szabályozási problémák</a:t>
                      </a:r>
                      <a:endParaRPr lang="hu-H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4" marR="6004" marT="600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6E9-1BEC-44FD-8998-45F6B61A3A79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b="1" smtClean="0">
                <a:solidFill>
                  <a:prstClr val="black">
                    <a:tint val="75000"/>
                  </a:prstClr>
                </a:solidFill>
              </a:rPr>
              <a:t>Zalaegerszeg MJV</a:t>
            </a:r>
            <a:br>
              <a:rPr lang="hu-HU" b="1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hu-HU" b="1" smtClean="0">
                <a:solidFill>
                  <a:prstClr val="black">
                    <a:tint val="75000"/>
                  </a:prstClr>
                </a:solidFill>
              </a:rPr>
              <a:t>Előzetes Közlekedési Koncepció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Közlekedési igények - Demográfia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6E9-1BEC-44FD-8998-45F6B61A3A79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b="1" smtClean="0">
                <a:solidFill>
                  <a:prstClr val="black">
                    <a:tint val="75000"/>
                  </a:prstClr>
                </a:solidFill>
              </a:rPr>
              <a:t>Zalaegerszeg MJV</a:t>
            </a:r>
            <a:br>
              <a:rPr lang="hu-HU" b="1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hu-HU" b="1" smtClean="0">
                <a:solidFill>
                  <a:prstClr val="black">
                    <a:tint val="75000"/>
                  </a:prstClr>
                </a:solidFill>
              </a:rPr>
              <a:t>Előzetes Közlekedési Koncepció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0" cy="507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03110023"/>
              </p:ext>
            </p:extLst>
          </p:nvPr>
        </p:nvGraphicFramePr>
        <p:xfrm>
          <a:off x="3635896" y="3429000"/>
          <a:ext cx="3726180" cy="208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42631728"/>
              </p:ext>
            </p:extLst>
          </p:nvPr>
        </p:nvGraphicFramePr>
        <p:xfrm>
          <a:off x="1184266" y="1124744"/>
          <a:ext cx="3829685" cy="2044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82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Célok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108085"/>
              </p:ext>
            </p:extLst>
          </p:nvPr>
        </p:nvGraphicFramePr>
        <p:xfrm>
          <a:off x="457199" y="1340768"/>
          <a:ext cx="8229601" cy="23002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75196"/>
                <a:gridCol w="111581"/>
                <a:gridCol w="839795"/>
                <a:gridCol w="111581"/>
                <a:gridCol w="994443"/>
                <a:gridCol w="111581"/>
                <a:gridCol w="111581"/>
                <a:gridCol w="947462"/>
                <a:gridCol w="111581"/>
                <a:gridCol w="955291"/>
                <a:gridCol w="111581"/>
                <a:gridCol w="111581"/>
                <a:gridCol w="957249"/>
                <a:gridCol w="111581"/>
                <a:gridCol w="839795"/>
                <a:gridCol w="111581"/>
                <a:gridCol w="916141"/>
              </a:tblGrid>
              <a:tr h="312144">
                <a:tc gridSpan="17"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A távolsági és regionális elérhetőség javítása és a fenntartható közlekedési módok erősítése révén a város és környékének közlekedésszerkezeti átalakítása, versenyképességének fokozása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23680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 anchor="b"/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 anchor="b"/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 anchor="b"/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 anchor="b"/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 anchor="b"/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 anchor="b"/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 anchor="b"/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 anchor="b"/>
                </a:tc>
              </a:tr>
              <a:tr h="247359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hu-HU" sz="1100" u="none" strike="noStrike">
                          <a:effectLst/>
                        </a:rPr>
                        <a:t>Város közlekedési kapcsolatainak fejlesztése, újragondolása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l" fontAlgn="t"/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hu-HU" sz="1100" u="none" strike="noStrike">
                          <a:effectLst/>
                        </a:rPr>
                        <a:t>Társadalmi szinten hasznosabb közlekedési szerkezet kialakítása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l" fontAlgn="t"/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hu-HU" sz="1100" u="none" strike="noStrike">
                          <a:effectLst/>
                        </a:rPr>
                        <a:t>A közlekedési rendszer költséghatékonyságának javítása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23680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 anchor="b"/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 anchor="b"/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 anchor="b"/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 anchor="b"/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 anchor="b"/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 anchor="b"/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 anchor="b"/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 anchor="b"/>
                </a:tc>
              </a:tr>
              <a:tr h="618398"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Nagytérségi közlekedési kapcsolatainak újrapozícionálása</a:t>
                      </a:r>
                      <a:endParaRPr lang="hu-HU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Regionális közlekedési kapcsolatok fejlesztése</a:t>
                      </a:r>
                      <a:endParaRPr lang="hu-HU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Városi közlekedési térfelhasználás alakítása</a:t>
                      </a:r>
                      <a:endParaRPr lang="hu-HU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l" fontAlgn="t"/>
                      <a:endParaRPr lang="hu-HU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Társadalmilag hasznosabb közlekedési módok használatának erősítése</a:t>
                      </a:r>
                      <a:endParaRPr lang="hu-HU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Társadalmi szinten előnyösebb személy- és áruszállítási szerkezet erősítése</a:t>
                      </a:r>
                      <a:endParaRPr lang="hu-HU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l" fontAlgn="t"/>
                      <a:endParaRPr lang="hu-HU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Információs rendszerek fejlesztése</a:t>
                      </a:r>
                      <a:endParaRPr lang="hu-HU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>
                          <a:effectLst/>
                        </a:rPr>
                        <a:t>Közfeladatok társadalmi költség-hatékony ellátása</a:t>
                      </a:r>
                      <a:endParaRPr lang="hu-HU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r" fontAlgn="t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100" u="none" strike="noStrike" dirty="0">
                          <a:effectLst/>
                        </a:rPr>
                        <a:t>Hatékony szabályozási háttér kialakítása</a:t>
                      </a:r>
                      <a:endParaRPr lang="hu-H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0" marR="5890" marT="5890" marB="0"/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6E9-1BEC-44FD-8998-45F6B61A3A79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b="1" smtClean="0">
                <a:solidFill>
                  <a:prstClr val="black">
                    <a:tint val="75000"/>
                  </a:prstClr>
                </a:solidFill>
              </a:rPr>
              <a:t>Zalaegerszeg MJV</a:t>
            </a:r>
            <a:br>
              <a:rPr lang="hu-HU" b="1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hu-HU" b="1" smtClean="0">
                <a:solidFill>
                  <a:prstClr val="black">
                    <a:tint val="75000"/>
                  </a:prstClr>
                </a:solidFill>
              </a:rPr>
              <a:t>Előzetes Közlekedési Koncepció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Beavatkozási eszközök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776909"/>
              </p:ext>
            </p:extLst>
          </p:nvPr>
        </p:nvGraphicFramePr>
        <p:xfrm>
          <a:off x="534727" y="908720"/>
          <a:ext cx="8210921" cy="5296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3537"/>
                <a:gridCol w="936104"/>
                <a:gridCol w="861280"/>
              </a:tblGrid>
              <a:tr h="413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Beavatkozási eszközök</a:t>
                      </a:r>
                      <a:endParaRPr lang="hu-HU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társadalmi hasznosság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megvalósít-hatóság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/>
                </a:tc>
              </a:tr>
              <a:tr h="206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Menedzsment eszközök</a:t>
                      </a:r>
                      <a:endParaRPr lang="hu-H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4</a:t>
                      </a:r>
                      <a:endParaRPr lang="hu-H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06878">
                <a:tc>
                  <a:txBody>
                    <a:bodyPr/>
                    <a:lstStyle/>
                    <a:p>
                      <a:pPr marL="1358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a városi diszperz áruellátási és inverz-logisztikai funkciók támogatása</a:t>
                      </a:r>
                      <a:endParaRPr lang="hu-H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</a:tr>
              <a:tr h="206878">
                <a:tc>
                  <a:txBody>
                    <a:bodyPr/>
                    <a:lstStyle/>
                    <a:p>
                      <a:pPr marL="1358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>
                          <a:effectLst/>
                        </a:rPr>
                        <a:t>parkolásszabályozási</a:t>
                      </a:r>
                      <a:r>
                        <a:rPr lang="hu-HU" sz="1200" dirty="0">
                          <a:effectLst/>
                        </a:rPr>
                        <a:t> stratégia kidolgozása</a:t>
                      </a:r>
                      <a:endParaRPr lang="hu-H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</a:tr>
              <a:tr h="206878">
                <a:tc>
                  <a:txBody>
                    <a:bodyPr/>
                    <a:lstStyle/>
                    <a:p>
                      <a:pPr marL="1358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helyi közforgalmú közlekedés díjszabási rendszerének átalakítása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</a:tr>
              <a:tr h="206878">
                <a:tc>
                  <a:txBody>
                    <a:bodyPr/>
                    <a:lstStyle/>
                    <a:p>
                      <a:pPr marL="1358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tudatos, gyalogos-központú közlekedési koncepció megvalósítása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</a:tr>
              <a:tr h="206878">
                <a:tc>
                  <a:txBody>
                    <a:bodyPr/>
                    <a:lstStyle/>
                    <a:p>
                      <a:pPr marL="1358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 közlekedési hálózat funkcionális tervezése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</a:tr>
              <a:tr h="206878">
                <a:tc>
                  <a:txBody>
                    <a:bodyPr/>
                    <a:lstStyle/>
                    <a:p>
                      <a:pPr marL="1358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közforgalmú közlekedési hálózat fejlesztése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</a:tr>
              <a:tr h="206878">
                <a:tc>
                  <a:txBody>
                    <a:bodyPr/>
                    <a:lstStyle/>
                    <a:p>
                      <a:pPr marL="1358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munkahelyek ösztönzése a mobilitás tervezésében</a:t>
                      </a:r>
                      <a:endParaRPr lang="hu-H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</a:tr>
              <a:tr h="206878">
                <a:tc>
                  <a:txBody>
                    <a:bodyPr/>
                    <a:lstStyle/>
                    <a:p>
                      <a:pPr marL="1358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szemléletformáló kampányok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</a:tr>
              <a:tr h="2256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Fejlesztési eszközök</a:t>
                      </a:r>
                      <a:endParaRPr lang="hu-H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93" marR="36593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93" marR="36593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06878">
                <a:tc>
                  <a:txBody>
                    <a:bodyPr/>
                    <a:lstStyle/>
                    <a:p>
                      <a:pPr marL="1358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M9 autóút megépítése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1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</a:tr>
              <a:tr h="206878">
                <a:tc>
                  <a:txBody>
                    <a:bodyPr/>
                    <a:lstStyle/>
                    <a:p>
                      <a:pPr marL="1358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M75 autóút megépítése</a:t>
                      </a:r>
                      <a:endParaRPr lang="hu-H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1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1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</a:tr>
              <a:tr h="193386">
                <a:tc>
                  <a:txBody>
                    <a:bodyPr/>
                    <a:lstStyle/>
                    <a:p>
                      <a:pPr marL="1358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17. </a:t>
                      </a:r>
                      <a:r>
                        <a:rPr lang="hu-HU" sz="1200" dirty="0" err="1">
                          <a:effectLst/>
                        </a:rPr>
                        <a:t>vv</a:t>
                      </a:r>
                      <a:r>
                        <a:rPr lang="hu-HU" sz="1200" dirty="0">
                          <a:effectLst/>
                        </a:rPr>
                        <a:t>. Zalaszentiván – Nagykanizsa vasútvonal villamosítás szűk keresztmetszet felszámolással</a:t>
                      </a:r>
                      <a:endParaRPr lang="hu-H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3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3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</a:tr>
              <a:tr h="214191">
                <a:tc>
                  <a:txBody>
                    <a:bodyPr/>
                    <a:lstStyle/>
                    <a:p>
                      <a:pPr marL="1358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17. </a:t>
                      </a:r>
                      <a:r>
                        <a:rPr lang="hu-HU" sz="1200" dirty="0" err="1">
                          <a:effectLst/>
                        </a:rPr>
                        <a:t>vv</a:t>
                      </a:r>
                      <a:r>
                        <a:rPr lang="hu-HU" sz="1200" dirty="0">
                          <a:effectLst/>
                        </a:rPr>
                        <a:t>. Szombathely-Zalaszentiván teljes felújítása (beleértve a Zalaszentiván delta megépítését)</a:t>
                      </a:r>
                      <a:endParaRPr lang="hu-H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</a:tr>
              <a:tr h="206878">
                <a:tc>
                  <a:txBody>
                    <a:bodyPr/>
                    <a:lstStyle/>
                    <a:p>
                      <a:pPr marL="1358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forgalmi rend átszervezése a városmagot elkerülő utak fejlesztésével, bővítésével 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3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</a:tr>
              <a:tr h="206878">
                <a:tc>
                  <a:txBody>
                    <a:bodyPr/>
                    <a:lstStyle/>
                    <a:p>
                      <a:pPr marL="1358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módváltó és parkolóhelyek fejlesztése</a:t>
                      </a:r>
                      <a:endParaRPr lang="hu-H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</a:tr>
              <a:tr h="206878">
                <a:tc>
                  <a:txBody>
                    <a:bodyPr/>
                    <a:lstStyle/>
                    <a:p>
                      <a:pPr marL="1358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városi áruszállítás fejlesztése</a:t>
                      </a:r>
                      <a:endParaRPr lang="hu-H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</a:tr>
              <a:tr h="206878">
                <a:tc>
                  <a:txBody>
                    <a:bodyPr/>
                    <a:lstStyle/>
                    <a:p>
                      <a:pPr marL="1358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kerékpárhálózat fejlesztése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</a:tr>
              <a:tr h="206878">
                <a:tc>
                  <a:txBody>
                    <a:bodyPr/>
                    <a:lstStyle/>
                    <a:p>
                      <a:pPr marL="1358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>
                          <a:effectLst/>
                        </a:rPr>
                        <a:t>közl</a:t>
                      </a:r>
                      <a:r>
                        <a:rPr lang="hu-HU" sz="1200" dirty="0">
                          <a:effectLst/>
                        </a:rPr>
                        <a:t>. információs és </a:t>
                      </a:r>
                      <a:r>
                        <a:rPr lang="hu-HU" sz="1200" dirty="0" err="1">
                          <a:effectLst/>
                        </a:rPr>
                        <a:t>utastájékoztatási</a:t>
                      </a:r>
                      <a:r>
                        <a:rPr lang="hu-HU" sz="1200" dirty="0">
                          <a:effectLst/>
                        </a:rPr>
                        <a:t> rendszer fejlesztése</a:t>
                      </a:r>
                      <a:endParaRPr lang="hu-H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3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</a:tr>
              <a:tr h="206878">
                <a:tc>
                  <a:txBody>
                    <a:bodyPr/>
                    <a:lstStyle/>
                    <a:p>
                      <a:pPr marL="1358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a vasúti pálya és a pályaudvar áthelyezése, autóbusz hálózat fejlesztése</a:t>
                      </a:r>
                      <a:endParaRPr lang="hu-H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</a:tr>
              <a:tr h="206878">
                <a:tc>
                  <a:txBody>
                    <a:bodyPr/>
                    <a:lstStyle/>
                    <a:p>
                      <a:pPr marL="1358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közúti­ - vasúti keresztezések átépítése</a:t>
                      </a:r>
                      <a:endParaRPr lang="hu-H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3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</a:tr>
              <a:tr h="206878">
                <a:tc>
                  <a:txBody>
                    <a:bodyPr/>
                    <a:lstStyle/>
                    <a:p>
                      <a:pPr marL="1358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új, belső tehermentesítő út építése a megszűnő vasúti pálya nyomvonalán</a:t>
                      </a:r>
                      <a:endParaRPr lang="hu-H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</a:t>
                      </a:r>
                      <a:endParaRPr lang="hu-H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</a:tr>
              <a:tr h="206878">
                <a:tc>
                  <a:txBody>
                    <a:bodyPr/>
                    <a:lstStyle/>
                    <a:p>
                      <a:pPr marL="1358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autóbusz járműállomány cseréje</a:t>
                      </a:r>
                      <a:endParaRPr lang="hu-H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4</a:t>
                      </a:r>
                      <a:endParaRPr lang="hu-H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4</a:t>
                      </a:r>
                      <a:endParaRPr lang="hu-H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3" marR="36593" marT="0" marB="0" anchor="b"/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6E9-1BEC-44FD-8998-45F6B61A3A79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b="1" smtClean="0">
                <a:solidFill>
                  <a:prstClr val="black">
                    <a:tint val="75000"/>
                  </a:prstClr>
                </a:solidFill>
              </a:rPr>
              <a:t>Zalaegerszeg MJV</a:t>
            </a:r>
            <a:br>
              <a:rPr lang="hu-HU" b="1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hu-HU" b="1" smtClean="0">
                <a:solidFill>
                  <a:prstClr val="black">
                    <a:tint val="75000"/>
                  </a:prstClr>
                </a:solidFill>
              </a:rPr>
              <a:t>Előzetes Közlekedési Koncepció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0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Analitikus közlekedéstervezés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Társadalmi – gazdasági kapcsolatok feltárása, értelmezése</a:t>
            </a:r>
          </a:p>
          <a:p>
            <a:r>
              <a:rPr lang="hu-HU" dirty="0" smtClean="0"/>
              <a:t>Funkcionális elemzés, ok-okozati kapcsolatok feltárása</a:t>
            </a:r>
          </a:p>
          <a:p>
            <a:r>
              <a:rPr lang="hu-HU" dirty="0" smtClean="0"/>
              <a:t>Célkitűzések megfogalmazása</a:t>
            </a:r>
          </a:p>
          <a:p>
            <a:pPr lvl="1"/>
            <a:r>
              <a:rPr lang="hu-HU" dirty="0" smtClean="0"/>
              <a:t>Általánosan és funkcionális kapcsolat szintjén!</a:t>
            </a:r>
          </a:p>
          <a:p>
            <a:r>
              <a:rPr lang="hu-HU" dirty="0" smtClean="0"/>
              <a:t>Intézkedések levezetése</a:t>
            </a:r>
            <a:endParaRPr lang="hu-HU" dirty="0"/>
          </a:p>
          <a:p>
            <a:r>
              <a:rPr lang="hu-HU" dirty="0" smtClean="0"/>
              <a:t>Intézkedések értékelése</a:t>
            </a:r>
          </a:p>
          <a:p>
            <a:r>
              <a:rPr lang="hu-HU" dirty="0" smtClean="0"/>
              <a:t>Cselekvési terv készítése, projektjavaslatok kimunkálása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6E9-1BEC-44FD-8998-45F6B61A3A79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b="1" smtClean="0">
                <a:solidFill>
                  <a:prstClr val="black">
                    <a:tint val="75000"/>
                  </a:prstClr>
                </a:solidFill>
              </a:rPr>
              <a:t>Zalaegerszeg MJV</a:t>
            </a:r>
            <a:br>
              <a:rPr lang="hu-HU" b="1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hu-HU" b="1" smtClean="0">
                <a:solidFill>
                  <a:prstClr val="black">
                    <a:tint val="75000"/>
                  </a:prstClr>
                </a:solidFill>
              </a:rPr>
              <a:t>Előzetes Közlekedési Koncepció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Gazdasági kapcsolatrendszer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6E9-1BEC-44FD-8998-45F6B61A3A79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b="1" smtClean="0">
                <a:solidFill>
                  <a:prstClr val="black">
                    <a:tint val="75000"/>
                  </a:prstClr>
                </a:solidFill>
              </a:rPr>
              <a:t>Zalaegerszeg MJV</a:t>
            </a:r>
            <a:br>
              <a:rPr lang="hu-HU" b="1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hu-HU" b="1" smtClean="0">
                <a:solidFill>
                  <a:prstClr val="black">
                    <a:tint val="75000"/>
                  </a:prstClr>
                </a:solidFill>
              </a:rPr>
              <a:t>Előzetes Közlekedési Koncepció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Tartalom helye 5" descr="varoshalozat_v2_13032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2" y="980728"/>
            <a:ext cx="5266944" cy="372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funkcionalis_tersegek_13032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36912"/>
            <a:ext cx="5013960" cy="3545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61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6E9-1BEC-44FD-8998-45F6B61A3A79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u-HU" b="1" smtClean="0"/>
              <a:t>Nemzeti Közlekedési Stratégia</a:t>
            </a:r>
            <a:endParaRPr lang="hu-HU" dirty="0"/>
          </a:p>
        </p:txBody>
      </p:sp>
      <p:pic>
        <p:nvPicPr>
          <p:cNvPr id="6" name="Kép 5" descr="funkcionalis_abra_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44624"/>
            <a:ext cx="9143999" cy="63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6E9-1BEC-44FD-8998-45F6B61A3A79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u-HU" b="1" smtClean="0"/>
              <a:t>Nemzeti Közlekedési Stratégia</a:t>
            </a:r>
            <a:endParaRPr lang="hu-HU" dirty="0"/>
          </a:p>
        </p:txBody>
      </p:sp>
      <p:pic>
        <p:nvPicPr>
          <p:cNvPr id="6" name="Kép 5" descr="nks_halozatszerk_hianyok_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07" y="-27384"/>
            <a:ext cx="9145015" cy="6465327"/>
          </a:xfrm>
          <a:prstGeom prst="rect">
            <a:avLst/>
          </a:prstGeom>
        </p:spPr>
      </p:pic>
      <p:sp>
        <p:nvSpPr>
          <p:cNvPr id="4" name="Szövegdoboz 313"/>
          <p:cNvSpPr txBox="1">
            <a:spLocks noChangeArrowheads="1"/>
          </p:cNvSpPr>
          <p:nvPr/>
        </p:nvSpPr>
        <p:spPr bwMode="auto">
          <a:xfrm>
            <a:off x="4975684" y="5787274"/>
            <a:ext cx="2088232" cy="450038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u-H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Hálózatszerkezeti hiányok</a:t>
            </a:r>
            <a:endParaRPr kumimoji="0" lang="hu-HU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9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Lokális igények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6E9-1BEC-44FD-8998-45F6B61A3A79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b="1" smtClean="0">
                <a:solidFill>
                  <a:prstClr val="black">
                    <a:tint val="75000"/>
                  </a:prstClr>
                </a:solidFill>
              </a:rPr>
              <a:t>Zalaegerszeg MJV</a:t>
            </a:r>
            <a:br>
              <a:rPr lang="hu-HU" b="1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hu-HU" b="1" smtClean="0">
                <a:solidFill>
                  <a:prstClr val="black">
                    <a:tint val="75000"/>
                  </a:prstClr>
                </a:solidFill>
              </a:rPr>
              <a:t>Előzetes Közlekedési Koncepció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Tartalom helye 5" descr="C:\Users\berki\AppData\Local\Microsoft\Windows\Temporary Internet Files\Content.Word\zalaegerszeg-poi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09300"/>
            <a:ext cx="7056783" cy="4960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695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Közlekedési rendszer elemzése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Infrastruktúra + műszaki állapot</a:t>
            </a:r>
          </a:p>
          <a:p>
            <a:r>
              <a:rPr lang="hu-HU" dirty="0" smtClean="0"/>
              <a:t>Forgalmi helyzet, szolgáltatási színvonal</a:t>
            </a:r>
          </a:p>
          <a:p>
            <a:r>
              <a:rPr lang="hu-HU" dirty="0" smtClean="0"/>
              <a:t>Finanszírozás</a:t>
            </a:r>
          </a:p>
          <a:p>
            <a:r>
              <a:rPr lang="hu-HU" dirty="0" smtClean="0"/>
              <a:t>Környezet</a:t>
            </a:r>
          </a:p>
          <a:p>
            <a:r>
              <a:rPr lang="hu-HU" dirty="0" smtClean="0"/>
              <a:t>Közlekedési igények (kereslet alakulása)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6E9-1BEC-44FD-8998-45F6B61A3A79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b="1" smtClean="0">
                <a:solidFill>
                  <a:prstClr val="black">
                    <a:tint val="75000"/>
                  </a:prstClr>
                </a:solidFill>
              </a:rPr>
              <a:t>Zalaegerszeg MJV</a:t>
            </a:r>
            <a:br>
              <a:rPr lang="hu-HU" b="1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hu-HU" b="1" smtClean="0">
                <a:solidFill>
                  <a:prstClr val="black">
                    <a:tint val="75000"/>
                  </a:prstClr>
                </a:solidFill>
              </a:rPr>
              <a:t>Előzetes Közlekedési Koncepció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0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Igények szegmensenkénti értékelése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6E9-1BEC-44FD-8998-45F6B61A3A79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b="1" smtClean="0">
                <a:solidFill>
                  <a:prstClr val="black">
                    <a:tint val="75000"/>
                  </a:prstClr>
                </a:solidFill>
              </a:rPr>
              <a:t>Zalaegerszeg MJV</a:t>
            </a:r>
            <a:br>
              <a:rPr lang="hu-HU" b="1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hu-HU" b="1" smtClean="0">
                <a:solidFill>
                  <a:prstClr val="black">
                    <a:tint val="75000"/>
                  </a:prstClr>
                </a:solidFill>
              </a:rPr>
              <a:t>Előzetes Közlekedési Koncepció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79" y="979723"/>
            <a:ext cx="3802405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437" y="979723"/>
            <a:ext cx="3801019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79" y="3486613"/>
            <a:ext cx="3801019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19" y="3486613"/>
            <a:ext cx="3806434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Szövegdoboz 9"/>
          <p:cNvSpPr txBox="1"/>
          <p:nvPr/>
        </p:nvSpPr>
        <p:spPr>
          <a:xfrm>
            <a:off x="1043608" y="1196752"/>
            <a:ext cx="57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szgk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928121" y="1196752"/>
            <a:ext cx="901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tehergk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043607" y="3707969"/>
            <a:ext cx="103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autóbusz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958916" y="3707969"/>
            <a:ext cx="68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vasút</a:t>
            </a:r>
            <a:endParaRPr lang="hu-HU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922924146"/>
              </p:ext>
            </p:extLst>
          </p:nvPr>
        </p:nvGraphicFramePr>
        <p:xfrm>
          <a:off x="2959108" y="4778037"/>
          <a:ext cx="3633901" cy="1969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917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76864" cy="562074"/>
          </a:xfrm>
        </p:spPr>
        <p:txBody>
          <a:bodyPr/>
          <a:lstStyle/>
          <a:p>
            <a:r>
              <a:rPr lang="hu-HU" dirty="0" smtClean="0"/>
              <a:t>Gazdaság és közlekedés összhangja </a:t>
            </a:r>
            <a:r>
              <a:rPr lang="hu-HU" dirty="0" smtClean="0">
                <a:sym typeface="Wingdings" panose="05000000000000000000" pitchFamily="2" charset="2"/>
              </a:rPr>
              <a:t> SWOT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669261"/>
              </p:ext>
            </p:extLst>
          </p:nvPr>
        </p:nvGraphicFramePr>
        <p:xfrm>
          <a:off x="457202" y="1052513"/>
          <a:ext cx="8291262" cy="51962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736303"/>
                <a:gridCol w="5554959"/>
              </a:tblGrid>
              <a:tr h="163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Erősségek</a:t>
                      </a:r>
                      <a:endParaRPr lang="hu-HU" sz="1400" b="1" dirty="0">
                        <a:solidFill>
                          <a:srgbClr val="2861A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1" marR="58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Gyengeségek</a:t>
                      </a:r>
                      <a:endParaRPr lang="hu-HU" sz="1400" b="1">
                        <a:solidFill>
                          <a:srgbClr val="2861A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1" marR="58051" marT="0" marB="0" anchor="ctr"/>
                </a:tc>
              </a:tr>
              <a:tr h="237363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hu-H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jól kiépített infrastrukturális hálózat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hu-H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határozott városfejlődési elképzelések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hu-H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kellő térbeli lefedettség biztosítása a közösségi közlekedés által</a:t>
                      </a:r>
                      <a:endParaRPr lang="hu-H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1" marR="5805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közlekedési tengelyek a várost elkerülik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közlekedésileg túlterhelt városközpont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egyes, szórványosan lakott városrészekben hiányzó szolgáltatások, és infrastruktúra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domborzat jelentős elválasztó hatása az egyes városrészek között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76 sz. főút korábbi átkelési szakaszának továbbra is erős forgalmi szerepe az átmenő forgalomban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kiépült kerékpáros hálózat nem összefüggő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vasút szerepe a térségi kapcsolatokban nem kellően reprezentált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1" marR="58051" marT="0" marB="0"/>
                </a:tc>
              </a:tr>
              <a:tr h="163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Lehetőségek</a:t>
                      </a:r>
                      <a:endParaRPr lang="hu-HU" sz="1400" b="1">
                        <a:solidFill>
                          <a:srgbClr val="2861A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1" marR="58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Veszélyek</a:t>
                      </a:r>
                      <a:endParaRPr lang="hu-HU" sz="1400" b="1">
                        <a:solidFill>
                          <a:srgbClr val="2861A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1" marR="58051" marT="0" marB="0"/>
                </a:tc>
              </a:tr>
              <a:tr h="237363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hu-H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város közlekedési elérhetőségének javítása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hu-H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városközponti funkció jobb támogatása az közlekedési alágazatok célirányos fejlesztésével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hu-H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fejlesztési pénzek rendelkezésre állása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hu-H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vasúti szerepkör növelése az V. sz. páneurópai közlekedési folyosónak köszönhetően</a:t>
                      </a:r>
                      <a:endParaRPr lang="hu-H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1" marR="5805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egyes városrészek elszigetelődése, fejlődésének elmaradása a közlekedési kapcsolatok fejletlensége, vagy a forgalom elvágó hatása miatt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város periférikus </a:t>
                      </a:r>
                      <a:r>
                        <a:rPr lang="hu-H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közlekedésföldrajzi</a:t>
                      </a: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helyzetének konzerválódása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közlekedési elérhetőségének javítását célzó intézkedések elmaradnak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motorizáció növekedésével a forgalom elvezetésében a szűk, lakó utcák túlzott szerephez jutnak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infrastruktúra fenntartásának és fejlesztésének növekvő költségei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egyéni motorizált közlekedés fokozott térnyerése a tömegközlekedés kárára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1" marR="58051" marT="0" marB="0"/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6E9-1BEC-44FD-8998-45F6B61A3A79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b="1" smtClean="0">
                <a:solidFill>
                  <a:prstClr val="black">
                    <a:tint val="75000"/>
                  </a:prstClr>
                </a:solidFill>
              </a:rPr>
              <a:t>Zalaegerszeg MJV</a:t>
            </a:r>
            <a:br>
              <a:rPr lang="hu-HU" b="1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hu-HU" b="1" smtClean="0">
                <a:solidFill>
                  <a:prstClr val="black">
                    <a:tint val="75000"/>
                  </a:prstClr>
                </a:solidFill>
              </a:rPr>
              <a:t>Előzetes Közlekedési Koncepció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6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</Words>
  <Application>Microsoft Office PowerPoint</Application>
  <PresentationFormat>Diavetítés a képernyőre (4:3 oldalarány)</PresentationFormat>
  <Paragraphs>180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Office-téma</vt:lpstr>
      <vt:lpstr>ZALAEGERSZEG MEGYEI JOGÚ VÁROS    ELŐZETES KÖZLEKEDÉSI KONCEPCIÓJA</vt:lpstr>
      <vt:lpstr>Analitikus közlekedéstervezés</vt:lpstr>
      <vt:lpstr>Gazdasági kapcsolatrendszer</vt:lpstr>
      <vt:lpstr>PowerPoint bemutató</vt:lpstr>
      <vt:lpstr>PowerPoint bemutató</vt:lpstr>
      <vt:lpstr>Lokális igények</vt:lpstr>
      <vt:lpstr>Közlekedési rendszer elemzése</vt:lpstr>
      <vt:lpstr>Igények szegmensenkénti értékelése</vt:lpstr>
      <vt:lpstr>Gazdaság és közlekedés összhangja  SWOT</vt:lpstr>
      <vt:lpstr>Problémák</vt:lpstr>
      <vt:lpstr>Közlekedési igények - Demográfia</vt:lpstr>
      <vt:lpstr>Célok</vt:lpstr>
      <vt:lpstr>Beavatkozási eszközök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2013-01-09T15:35:04Z</dcterms:created>
  <dcterms:modified xsi:type="dcterms:W3CDTF">2014-03-19T20:07:06Z</dcterms:modified>
</cp:coreProperties>
</file>